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415" r:id="rId2"/>
    <p:sldId id="418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2/6/2023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08252" y="1114281"/>
            <a:ext cx="3067300" cy="28728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943421"/>
            <a:ext cx="2460567" cy="2908759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375552" y="1543236"/>
            <a:ext cx="5384799" cy="3661556"/>
          </a:xfrm>
          <a:prstGeom prst="wave">
            <a:avLst>
              <a:gd name="adj1" fmla="val 12500"/>
              <a:gd name="adj2" fmla="val -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2023-24 </a:t>
            </a:r>
            <a:r>
              <a:rPr lang="ja-JP" altLang="en-US" sz="2600" b="1" dirty="0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三年級入學</a:t>
            </a:r>
            <a:r>
              <a:rPr lang="en-US" altLang="zh-TW" sz="2600" b="1" dirty="0">
                <a:solidFill>
                  <a:schemeClr val="bg1"/>
                </a:solidFill>
              </a:rPr>
              <a:t>(Year </a:t>
            </a:r>
            <a:r>
              <a:rPr lang="en-US" altLang="zh-HK" sz="2600" b="1" dirty="0">
                <a:solidFill>
                  <a:schemeClr val="bg1"/>
                </a:solidFill>
              </a:rPr>
              <a:t>3</a:t>
            </a:r>
            <a:r>
              <a:rPr lang="en-US" altLang="zh-TW" sz="2600" b="1" dirty="0">
                <a:solidFill>
                  <a:schemeClr val="bg1"/>
                </a:solidFill>
              </a:rPr>
              <a:t> entry)</a:t>
            </a:r>
            <a:r>
              <a:rPr lang="zh-TW" altLang="en-US" sz="2600" b="1" dirty="0">
                <a:solidFill>
                  <a:schemeClr val="bg1"/>
                </a:solidFill>
              </a:rPr>
              <a:t>同學</a:t>
            </a:r>
            <a:endParaRPr lang="en-US" altLang="zh-TW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3793067" y="5595695"/>
            <a:ext cx="510310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入學後兩年內共修</a:t>
            </a:r>
            <a:r>
              <a:rPr lang="en-US" altLang="zh-TW" sz="2600" dirty="0"/>
              <a:t>62</a:t>
            </a:r>
            <a:r>
              <a:rPr lang="zh-TW" altLang="en-US" sz="2600" dirty="0"/>
              <a:t>學分畢業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5ADC22D-6F66-9841-8C69-EA8757D7E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0950" y="4073243"/>
            <a:ext cx="1026161" cy="86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3D10B2-8F70-4880-AF69-F62369124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927712"/>
              </p:ext>
            </p:extLst>
          </p:nvPr>
        </p:nvGraphicFramePr>
        <p:xfrm>
          <a:off x="513308" y="-11956"/>
          <a:ext cx="6306942" cy="683229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17207">
                  <a:extLst>
                    <a:ext uri="{9D8B030D-6E8A-4147-A177-3AD203B41FA5}">
                      <a16:colId xmlns:a16="http://schemas.microsoft.com/office/drawing/2014/main" val="1758619390"/>
                    </a:ext>
                  </a:extLst>
                </a:gridCol>
                <a:gridCol w="517870">
                  <a:extLst>
                    <a:ext uri="{9D8B030D-6E8A-4147-A177-3AD203B41FA5}">
                      <a16:colId xmlns:a16="http://schemas.microsoft.com/office/drawing/2014/main" val="2411418201"/>
                    </a:ext>
                  </a:extLst>
                </a:gridCol>
                <a:gridCol w="4038149">
                  <a:extLst>
                    <a:ext uri="{9D8B030D-6E8A-4147-A177-3AD203B41FA5}">
                      <a16:colId xmlns:a16="http://schemas.microsoft.com/office/drawing/2014/main" val="3538842329"/>
                    </a:ext>
                  </a:extLst>
                </a:gridCol>
                <a:gridCol w="1133716">
                  <a:extLst>
                    <a:ext uri="{9D8B030D-6E8A-4147-A177-3AD203B41FA5}">
                      <a16:colId xmlns:a16="http://schemas.microsoft.com/office/drawing/2014/main" val="4241227567"/>
                    </a:ext>
                  </a:extLst>
                </a:gridCol>
              </a:tblGrid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05292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21603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Language Requirements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35191" marR="35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35191" marR="35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540337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CHI.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</a:t>
                      </a:r>
                      <a:endParaRPr lang="zh-TW" altLang="en-US" sz="900" b="0" kern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Year Chinese (including Practical Chinese Writing)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endParaRPr lang="zh-HK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60154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ENG.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212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English Writing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endParaRPr lang="zh-HK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04150"/>
                  </a:ext>
                </a:extLst>
              </a:tr>
              <a:tr h="191963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8814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Society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51467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Society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66889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(Choose 6 credits according to your chosen concentration)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86244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HK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 Concentration</a:t>
                      </a:r>
                      <a:endParaRPr lang="zh-TW" altLang="zh-HK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0963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Economy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57147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Enterprise in Asia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91520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Poverty, Social Policy and Social Innovation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754144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 Concentration </a:t>
                      </a:r>
                      <a:endParaRPr lang="zh-TW" altLang="zh-HK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4750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and Innovative Cities in the Contemporary World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277673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Popular Culture in Asia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547813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Tourism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8130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Chinese Culture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00902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Elective Courses* (Choose 12 credits)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53174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87870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Education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27350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01581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04512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Deviance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4954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Love, Family and Kinship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38872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Criminology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9103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Religion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953558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Development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56338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Relation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26130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Migration and Mobility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45212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0904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Change and Modernity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48755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11541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Learning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9637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altLang="en-US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53212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6172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5B58ADC-B05D-D0CD-1127-B951E5133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250" y="3429000"/>
            <a:ext cx="20627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will be subject to change.</a:t>
            </a:r>
            <a:endParaRPr kumimoji="0" lang="en-US" altLang="zh-TW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1288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4353</TotalTime>
  <Words>313</Words>
  <Application>Microsoft Office PowerPoint</Application>
  <PresentationFormat>On-screen Show (4:3)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600</cp:revision>
  <cp:lastPrinted>2021-04-08T10:58:27Z</cp:lastPrinted>
  <dcterms:created xsi:type="dcterms:W3CDTF">2016-10-28T05:26:25Z</dcterms:created>
  <dcterms:modified xsi:type="dcterms:W3CDTF">2023-06-02T08:17:12Z</dcterms:modified>
</cp:coreProperties>
</file>